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0"/>
  </p:notesMasterIdLst>
  <p:handoutMasterIdLst>
    <p:handoutMasterId r:id="rId21"/>
  </p:handoutMasterIdLst>
  <p:sldIdLst>
    <p:sldId id="256" r:id="rId5"/>
    <p:sldId id="299" r:id="rId6"/>
    <p:sldId id="257" r:id="rId7"/>
    <p:sldId id="286" r:id="rId8"/>
    <p:sldId id="288" r:id="rId9"/>
    <p:sldId id="300" r:id="rId10"/>
    <p:sldId id="307" r:id="rId11"/>
    <p:sldId id="302" r:id="rId12"/>
    <p:sldId id="290" r:id="rId13"/>
    <p:sldId id="303" r:id="rId14"/>
    <p:sldId id="304" r:id="rId15"/>
    <p:sldId id="305" r:id="rId16"/>
    <p:sldId id="306" r:id="rId17"/>
    <p:sldId id="308" r:id="rId18"/>
    <p:sldId id="30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C215AC7-F503-47F2-807F-F0E702468247}">
          <p14:sldIdLst>
            <p14:sldId id="256"/>
            <p14:sldId id="299"/>
            <p14:sldId id="257"/>
            <p14:sldId id="286"/>
            <p14:sldId id="288"/>
            <p14:sldId id="300"/>
            <p14:sldId id="307"/>
            <p14:sldId id="302"/>
            <p14:sldId id="290"/>
            <p14:sldId id="303"/>
            <p14:sldId id="304"/>
            <p14:sldId id="305"/>
            <p14:sldId id="306"/>
            <p14:sldId id="308"/>
            <p14:sldId id="30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5646" autoAdjust="0"/>
  </p:normalViewPr>
  <p:slideViewPr>
    <p:cSldViewPr snapToGrid="0">
      <p:cViewPr varScale="1">
        <p:scale>
          <a:sx n="74" d="100"/>
          <a:sy n="74" d="100"/>
        </p:scale>
        <p:origin x="340" y="64"/>
      </p:cViewPr>
      <p:guideLst/>
    </p:cSldViewPr>
  </p:slideViewPr>
  <p:outlineViewPr>
    <p:cViewPr>
      <p:scale>
        <a:sx n="33" d="100"/>
        <a:sy n="33" d="100"/>
      </p:scale>
      <p:origin x="0" y="-5760"/>
    </p:cViewPr>
  </p:outlineViewPr>
  <p:notesTextViewPr>
    <p:cViewPr>
      <p:scale>
        <a:sx n="1" d="1"/>
        <a:sy n="1" d="1"/>
      </p:scale>
      <p:origin x="0" y="0"/>
    </p:cViewPr>
  </p:notesTextViewPr>
  <p:sorterViewPr>
    <p:cViewPr varScale="1">
      <p:scale>
        <a:sx n="100" d="100"/>
        <a:sy n="100" d="100"/>
      </p:scale>
      <p:origin x="0" y="-7325"/>
    </p:cViewPr>
  </p:sorterViewPr>
  <p:notesViewPr>
    <p:cSldViewPr snapToGrid="0">
      <p:cViewPr varScale="1">
        <p:scale>
          <a:sx n="58" d="100"/>
          <a:sy n="58" d="100"/>
        </p:scale>
        <p:origin x="237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B8B65A-D69F-C26C-B67E-036EF77BF1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52B9064-AE57-427F-E5AF-71DE7D52F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8190EA-5EEC-4300-B6AE-D9734C6C648E}" type="datetimeFigureOut">
              <a:rPr lang="en-US" smtClean="0"/>
              <a:t>4/4/2024</a:t>
            </a:fld>
            <a:endParaRPr lang="en-US" dirty="0"/>
          </a:p>
        </p:txBody>
      </p:sp>
      <p:sp>
        <p:nvSpPr>
          <p:cNvPr id="4" name="Footer Placeholder 3">
            <a:extLst>
              <a:ext uri="{FF2B5EF4-FFF2-40B4-BE49-F238E27FC236}">
                <a16:creationId xmlns:a16="http://schemas.microsoft.com/office/drawing/2014/main" id="{8186157A-CEB9-B0FC-3A49-BE950AEAD6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0819CA0-A57D-42D7-A625-56C22D0FA7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AFF3A6F-DEFA-45E0-9496-BEE7C2C6F3D0}" type="slidenum">
              <a:rPr lang="en-US" smtClean="0"/>
              <a:t>‹#›</a:t>
            </a:fld>
            <a:endParaRPr lang="en-US" dirty="0"/>
          </a:p>
        </p:txBody>
      </p:sp>
    </p:spTree>
    <p:extLst>
      <p:ext uri="{BB962C8B-B14F-4D97-AF65-F5344CB8AC3E}">
        <p14:creationId xmlns:p14="http://schemas.microsoft.com/office/powerpoint/2010/main" val="1406002224"/>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gif>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4/4/2024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a:t>
            </a:fld>
            <a:endParaRPr lang="en-US" dirty="0"/>
          </a:p>
        </p:txBody>
      </p:sp>
    </p:spTree>
    <p:extLst>
      <p:ext uri="{BB962C8B-B14F-4D97-AF65-F5344CB8AC3E}">
        <p14:creationId xmlns:p14="http://schemas.microsoft.com/office/powerpoint/2010/main" val="21693858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13</a:t>
            </a:fld>
            <a:endParaRPr lang="en-US" dirty="0"/>
          </a:p>
        </p:txBody>
      </p:sp>
    </p:spTree>
    <p:extLst>
      <p:ext uri="{BB962C8B-B14F-4D97-AF65-F5344CB8AC3E}">
        <p14:creationId xmlns:p14="http://schemas.microsoft.com/office/powerpoint/2010/main" val="20990933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14</a:t>
            </a:fld>
            <a:endParaRPr lang="en-US" dirty="0"/>
          </a:p>
        </p:txBody>
      </p:sp>
    </p:spTree>
    <p:extLst>
      <p:ext uri="{BB962C8B-B14F-4D97-AF65-F5344CB8AC3E}">
        <p14:creationId xmlns:p14="http://schemas.microsoft.com/office/powerpoint/2010/main" val="39760980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15</a:t>
            </a:fld>
            <a:endParaRPr lang="en-US" dirty="0"/>
          </a:p>
        </p:txBody>
      </p:sp>
    </p:spTree>
    <p:extLst>
      <p:ext uri="{BB962C8B-B14F-4D97-AF65-F5344CB8AC3E}">
        <p14:creationId xmlns:p14="http://schemas.microsoft.com/office/powerpoint/2010/main" val="259648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3</a:t>
            </a:fld>
            <a:endParaRPr lang="en-US" dirty="0"/>
          </a:p>
        </p:txBody>
      </p:sp>
    </p:spTree>
    <p:extLst>
      <p:ext uri="{BB962C8B-B14F-4D97-AF65-F5344CB8AC3E}">
        <p14:creationId xmlns:p14="http://schemas.microsoft.com/office/powerpoint/2010/main" val="2915247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4</a:t>
            </a:fld>
            <a:endParaRPr lang="en-US" dirty="0"/>
          </a:p>
        </p:txBody>
      </p:sp>
    </p:spTree>
    <p:extLst>
      <p:ext uri="{BB962C8B-B14F-4D97-AF65-F5344CB8AC3E}">
        <p14:creationId xmlns:p14="http://schemas.microsoft.com/office/powerpoint/2010/main" val="1938948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5</a:t>
            </a:fld>
            <a:endParaRPr lang="en-US" dirty="0"/>
          </a:p>
        </p:txBody>
      </p:sp>
    </p:spTree>
    <p:extLst>
      <p:ext uri="{BB962C8B-B14F-4D97-AF65-F5344CB8AC3E}">
        <p14:creationId xmlns:p14="http://schemas.microsoft.com/office/powerpoint/2010/main" val="3862743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8</a:t>
            </a:fld>
            <a:endParaRPr lang="en-US" dirty="0"/>
          </a:p>
        </p:txBody>
      </p:sp>
    </p:spTree>
    <p:extLst>
      <p:ext uri="{BB962C8B-B14F-4D97-AF65-F5344CB8AC3E}">
        <p14:creationId xmlns:p14="http://schemas.microsoft.com/office/powerpoint/2010/main" val="529102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9</a:t>
            </a:fld>
            <a:endParaRPr lang="en-US" dirty="0"/>
          </a:p>
        </p:txBody>
      </p:sp>
    </p:spTree>
    <p:extLst>
      <p:ext uri="{BB962C8B-B14F-4D97-AF65-F5344CB8AC3E}">
        <p14:creationId xmlns:p14="http://schemas.microsoft.com/office/powerpoint/2010/main" val="1639086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10</a:t>
            </a:fld>
            <a:endParaRPr lang="en-US" dirty="0"/>
          </a:p>
        </p:txBody>
      </p:sp>
    </p:spTree>
    <p:extLst>
      <p:ext uri="{BB962C8B-B14F-4D97-AF65-F5344CB8AC3E}">
        <p14:creationId xmlns:p14="http://schemas.microsoft.com/office/powerpoint/2010/main" val="582370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11</a:t>
            </a:fld>
            <a:endParaRPr lang="en-US" dirty="0"/>
          </a:p>
        </p:txBody>
      </p:sp>
    </p:spTree>
    <p:extLst>
      <p:ext uri="{BB962C8B-B14F-4D97-AF65-F5344CB8AC3E}">
        <p14:creationId xmlns:p14="http://schemas.microsoft.com/office/powerpoint/2010/main" val="11363665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12</a:t>
            </a:fld>
            <a:endParaRPr lang="en-US" dirty="0"/>
          </a:p>
        </p:txBody>
      </p:sp>
    </p:spTree>
    <p:extLst>
      <p:ext uri="{BB962C8B-B14F-4D97-AF65-F5344CB8AC3E}">
        <p14:creationId xmlns:p14="http://schemas.microsoft.com/office/powerpoint/2010/main" val="13214554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AC79249-FDC0-364D-A734-AE1DE1605D28}"/>
              </a:ext>
              <a:ext uri="{C183D7F6-B498-43B3-948B-1728B52AA6E4}">
                <adec:decorative xmlns:adec="http://schemas.microsoft.com/office/drawing/2017/decorative" val="1"/>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13537B6D-42A5-F449-2691-321A167F7C08}"/>
              </a:ext>
              <a:ext uri="{C183D7F6-B498-43B3-948B-1728B52AA6E4}">
                <adec:decorative xmlns:adec="http://schemas.microsoft.com/office/drawing/2017/decorative" val="1"/>
              </a:ext>
            </a:extLst>
          </p:cNvPr>
          <p:cNvGrpSpPr/>
          <p:nvPr userDrawn="1"/>
        </p:nvGrpSpPr>
        <p:grpSpPr>
          <a:xfrm>
            <a:off x="0" y="-3419"/>
            <a:ext cx="12192000" cy="6861419"/>
            <a:chOff x="0" y="-3419"/>
            <a:chExt cx="12192000" cy="6861419"/>
          </a:xfrm>
        </p:grpSpPr>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3" y="232913"/>
            <a:ext cx="7096933" cy="3830130"/>
          </a:xfrm>
        </p:spPr>
        <p:txBody>
          <a:bodyPr anchor="b">
            <a:noAutofit/>
          </a:bodyPr>
          <a:lstStyle>
            <a:lvl1pPr algn="l">
              <a:defRPr sz="6000" b="1">
                <a:latin typeface="+mj-lt"/>
              </a:defRPr>
            </a:lvl1pPr>
          </a:lstStyle>
          <a:p>
            <a:r>
              <a:rPr lang="en-US" dirty="0"/>
              <a:t>Click to add title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78AD52EA-B01E-8D38-D87A-BF7EB5B58A82}"/>
              </a:ext>
              <a:ext uri="{C183D7F6-B498-43B3-948B-1728B52AA6E4}">
                <adec:decorative xmlns:adec="http://schemas.microsoft.com/office/drawing/2017/decorative" val="1"/>
              </a:ext>
            </a:extLst>
          </p:cNvPr>
          <p:cNvGrpSpPr/>
          <p:nvPr userDrawn="1"/>
        </p:nvGrpSpPr>
        <p:grpSpPr>
          <a:xfrm>
            <a:off x="0" y="-1"/>
            <a:ext cx="12192001" cy="6864796"/>
            <a:chOff x="0" y="-1"/>
            <a:chExt cx="12192001" cy="6864796"/>
          </a:xfrm>
        </p:grpSpPr>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252549"/>
            <a:ext cx="6220278" cy="3262811"/>
          </a:xfrm>
        </p:spPr>
        <p:txBody>
          <a:bodyPr anchor="b">
            <a:noAutofit/>
          </a:bodyPr>
          <a:lstStyle>
            <a:lvl1pPr algn="l">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3" y="3685939"/>
            <a:ext cx="6220277" cy="2919512"/>
          </a:xfrm>
        </p:spPr>
        <p:txBody>
          <a:bodyPr anchor="t" anchorCtr="0">
            <a:norm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58864" y="102021"/>
            <a:ext cx="9779183" cy="174441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58865" y="2017467"/>
            <a:ext cx="9779182" cy="3366815"/>
          </a:xfrm>
        </p:spPr>
        <p:txBody>
          <a:bodyPr>
            <a:norm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Right Image">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flipH="1">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71600"/>
            <a:ext cx="5486400" cy="4114800"/>
          </a:xfrm>
        </p:spPr>
        <p:txBody>
          <a:bodyPr anchor="ctr" anchorCtr="0">
            <a:noAutofit/>
          </a:bodyPr>
          <a:lstStyle>
            <a:lvl1pPr>
              <a:defRPr sz="6000" b="1">
                <a:latin typeface="+mj-lt"/>
              </a:defRPr>
            </a:lvl1pPr>
          </a:lstStyle>
          <a:p>
            <a:r>
              <a:rPr lang="en-US" dirty="0"/>
              <a:t>Click to add title</a:t>
            </a:r>
          </a:p>
        </p:txBody>
      </p:sp>
      <p:sp>
        <p:nvSpPr>
          <p:cNvPr id="15" name="Picture Placeholder 14">
            <a:extLst>
              <a:ext uri="{FF2B5EF4-FFF2-40B4-BE49-F238E27FC236}">
                <a16:creationId xmlns:a16="http://schemas.microsoft.com/office/drawing/2014/main" id="{3124234B-E1C4-2616-9993-A23142AA69B2}"/>
              </a:ext>
            </a:extLst>
          </p:cNvPr>
          <p:cNvSpPr>
            <a:spLocks noGrp="1"/>
          </p:cNvSpPr>
          <p:nvPr>
            <p:ph type="pic" sz="quarter" idx="10"/>
          </p:nvPr>
        </p:nvSpPr>
        <p:spPr>
          <a:xfrm>
            <a:off x="7183438" y="1168400"/>
            <a:ext cx="4500562" cy="4521200"/>
          </a:xfrm>
          <a:prstGeom prst="ellipse">
            <a:avLst/>
          </a:prstGeom>
          <a:solidFill>
            <a:schemeClr val="accent2"/>
          </a:solidFill>
        </p:spPr>
        <p:txBody>
          <a:bodyPr/>
          <a:lstStyle>
            <a:lvl1pPr marL="0" indent="0" algn="ctr">
              <a:buNone/>
              <a:defRPr sz="2000"/>
            </a:lvl1pPr>
          </a:lstStyle>
          <a:p>
            <a:r>
              <a:rPr lang="en-US"/>
              <a:t>Click icon to add picture</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91266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Left Image">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5943600" y="457200"/>
            <a:ext cx="5120640" cy="3200400"/>
          </a:xfrm>
        </p:spPr>
        <p:txBody>
          <a:bodyPr anchor="b" anchorCtr="0">
            <a:noAutofit/>
          </a:bodyPr>
          <a:lstStyle>
            <a:lvl1pPr>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8763DBBF-E63D-81E5-E7CE-32F6F2C2F935}"/>
              </a:ext>
            </a:extLst>
          </p:cNvPr>
          <p:cNvSpPr>
            <a:spLocks noGrp="1"/>
          </p:cNvSpPr>
          <p:nvPr>
            <p:ph type="subTitle" idx="1" hasCustomPrompt="1"/>
          </p:nvPr>
        </p:nvSpPr>
        <p:spPr>
          <a:xfrm>
            <a:off x="5943598" y="3657600"/>
            <a:ext cx="5120640" cy="1828800"/>
          </a:xfrm>
        </p:spPr>
        <p:txBody>
          <a:bodyPr anchor="t" anchorCtr="0">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Picture Placeholder 14">
            <a:extLst>
              <a:ext uri="{FF2B5EF4-FFF2-40B4-BE49-F238E27FC236}">
                <a16:creationId xmlns:a16="http://schemas.microsoft.com/office/drawing/2014/main" id="{64033732-ADA1-C540-7276-3FF5CDEF2C5E}"/>
              </a:ext>
            </a:extLst>
          </p:cNvPr>
          <p:cNvSpPr>
            <a:spLocks noGrp="1"/>
          </p:cNvSpPr>
          <p:nvPr>
            <p:ph type="pic" sz="quarter" idx="10"/>
          </p:nvPr>
        </p:nvSpPr>
        <p:spPr>
          <a:xfrm>
            <a:off x="904238" y="1157224"/>
            <a:ext cx="4500562" cy="4521200"/>
          </a:xfrm>
          <a:prstGeom prst="ellipse">
            <a:avLst/>
          </a:prstGeom>
          <a:solidFill>
            <a:schemeClr val="accent2"/>
          </a:solidFill>
        </p:spPr>
        <p:txBody>
          <a:bodyPr/>
          <a:lstStyle>
            <a:lvl1pPr marL="0" indent="0" algn="ctr">
              <a:buNone/>
              <a:defRPr sz="2000"/>
            </a:lvl1pPr>
          </a:lstStyle>
          <a:p>
            <a:r>
              <a:rPr lang="en-US"/>
              <a:t>Click icon to add picture</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823856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accent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EDB282-8288-C81F-52B5-048A3E80C931}"/>
              </a:ext>
              <a:ext uri="{C183D7F6-B498-43B3-948B-1728B52AA6E4}">
                <adec:decorative xmlns:adec="http://schemas.microsoft.com/office/drawing/2017/decorative" val="1"/>
              </a:ext>
            </a:extLst>
          </p:cNvPr>
          <p:cNvGrpSpPr/>
          <p:nvPr userDrawn="1"/>
        </p:nvGrpSpPr>
        <p:grpSpPr>
          <a:xfrm>
            <a:off x="0" y="-1"/>
            <a:ext cx="12208822" cy="6858003"/>
            <a:chOff x="0" y="-1"/>
            <a:chExt cx="12208822" cy="6858003"/>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3" name="Title 1">
            <a:extLst>
              <a:ext uri="{FF2B5EF4-FFF2-40B4-BE49-F238E27FC236}">
                <a16:creationId xmlns:a16="http://schemas.microsoft.com/office/drawing/2014/main" id="{5E932F0D-7FC3-634B-932C-3625C16C8DE2}"/>
              </a:ext>
            </a:extLst>
          </p:cNvPr>
          <p:cNvSpPr>
            <a:spLocks noGrp="1"/>
          </p:cNvSpPr>
          <p:nvPr>
            <p:ph type="title" hasCustomPrompt="1"/>
          </p:nvPr>
        </p:nvSpPr>
        <p:spPr>
          <a:xfrm>
            <a:off x="1167492" y="45085"/>
            <a:ext cx="9779183" cy="160083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CA1EED44-783E-8705-4119-D7E9F7D4F2B4}"/>
              </a:ext>
            </a:extLst>
          </p:cNvPr>
          <p:cNvSpPr>
            <a:spLocks noGrp="1"/>
          </p:cNvSpPr>
          <p:nvPr>
            <p:ph idx="14" hasCustomPrompt="1"/>
          </p:nvPr>
        </p:nvSpPr>
        <p:spPr>
          <a:xfrm>
            <a:off x="1166087" y="2652713"/>
            <a:ext cx="9780587" cy="3436936"/>
          </a:xfrm>
        </p:spPr>
        <p:txBody>
          <a:bodyPr>
            <a:normAutofit/>
          </a:bodyPr>
          <a:lstStyle>
            <a:lvl1pPr marL="342900" indent="-283464">
              <a:spcBef>
                <a:spcPts val="1000"/>
              </a:spcBef>
              <a:buFont typeface="Arial" panose="020B0604020202020204" pitchFamily="34" charset="0"/>
              <a:buChar char="•"/>
              <a:defRPr sz="2000">
                <a:solidFill>
                  <a:schemeClr val="bg1"/>
                </a:solidFill>
                <a:latin typeface="+mn-lt"/>
              </a:defRPr>
            </a:lvl1pPr>
            <a:lvl2pPr marL="566928" indent="-283464">
              <a:spcBef>
                <a:spcPts val="1000"/>
              </a:spcBef>
              <a:buFont typeface="Arial" panose="020B0604020202020204" pitchFamily="34" charset="0"/>
              <a:buChar char="•"/>
              <a:defRPr sz="2000">
                <a:solidFill>
                  <a:schemeClr val="bg1"/>
                </a:solidFill>
                <a:latin typeface="+mn-lt"/>
              </a:defRPr>
            </a:lvl2pPr>
            <a:lvl3pPr marL="850392" indent="-283464">
              <a:spcBef>
                <a:spcPts val="1000"/>
              </a:spcBef>
              <a:buFont typeface="Arial" panose="020B0604020202020204" pitchFamily="34" charset="0"/>
              <a:buChar char="•"/>
              <a:defRPr sz="2000">
                <a:solidFill>
                  <a:schemeClr val="bg1"/>
                </a:solidFill>
                <a:latin typeface="+mn-lt"/>
              </a:defRPr>
            </a:lvl3pPr>
            <a:lvl4pPr marL="1097280" indent="-283464">
              <a:spcBef>
                <a:spcPts val="1000"/>
              </a:spcBef>
              <a:buFont typeface="Arial" panose="020B0604020202020204" pitchFamily="34" charset="0"/>
              <a:buChar char="•"/>
              <a:defRPr sz="2000">
                <a:solidFill>
                  <a:schemeClr val="bg1"/>
                </a:solidFill>
                <a:latin typeface="+mn-lt"/>
              </a:defRPr>
            </a:lvl4pPr>
            <a:lvl5pPr marL="1371600"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endParaRPr lang="en-US" dirty="0"/>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83176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5FBCE6F-2AA9-31FE-8148-33B480735599}"/>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177553"/>
            <a:ext cx="6245912" cy="3269447"/>
          </a:xfrm>
        </p:spPr>
        <p:txBody>
          <a:bodyPr bIns="0" anchor="b">
            <a:noAutofit/>
          </a:bodyPr>
          <a:lstStyle>
            <a:lvl1pPr algn="l">
              <a:defRPr sz="6000" b="1">
                <a:solidFill>
                  <a:schemeClr val="bg1"/>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4" y="3492896"/>
            <a:ext cx="6245912" cy="912850"/>
          </a:xfrm>
        </p:spPr>
        <p:txBody>
          <a:bodyPr anchor="ctr" anchorCtr="0">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9865294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4DB56B5-5DD7-95E3-52B2-EDC4B3F13058}"/>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601200" cy="1653371"/>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767843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2 content">
    <p:bg>
      <p:bgPr>
        <a:solidFill>
          <a:schemeClr val="accent1"/>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A0E8D4A-B13C-C7EE-5E27-278124A1276E}"/>
              </a:ext>
              <a:ext uri="{C183D7F6-B498-43B3-948B-1728B52AA6E4}">
                <adec:decorative xmlns:adec="http://schemas.microsoft.com/office/drawing/2017/decorative" val="1"/>
              </a:ext>
            </a:extLst>
          </p:cNvPr>
          <p:cNvGrpSpPr/>
          <p:nvPr userDrawn="1"/>
        </p:nvGrpSpPr>
        <p:grpSpPr>
          <a:xfrm>
            <a:off x="1" y="1"/>
            <a:ext cx="12191999" cy="6857999"/>
            <a:chOff x="1" y="1"/>
            <a:chExt cx="12191999" cy="6857999"/>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69008"/>
            <a:ext cx="9779183" cy="1706563"/>
          </a:xfrm>
        </p:spPr>
        <p:txBody>
          <a:bodyPr anchor="b">
            <a:noAutofit/>
          </a:bodyPr>
          <a:lstStyle>
            <a:lvl1pPr>
              <a:defRPr sz="4200" b="1">
                <a:solidFill>
                  <a:schemeClr val="bg1"/>
                </a:solidFill>
                <a:latin typeface="+mj-lt"/>
              </a:defRPr>
            </a:lvl1pPr>
          </a:lstStyle>
          <a:p>
            <a:r>
              <a:rPr lang="en-US" dirty="0"/>
              <a:t>Click to add title</a:t>
            </a:r>
          </a:p>
        </p:txBody>
      </p:sp>
      <p:sp>
        <p:nvSpPr>
          <p:cNvPr id="14" name="Content Placeholder 2">
            <a:extLst>
              <a:ext uri="{FF2B5EF4-FFF2-40B4-BE49-F238E27FC236}">
                <a16:creationId xmlns:a16="http://schemas.microsoft.com/office/drawing/2014/main" id="{926B296A-EB6A-9BE9-E813-B15C46524F4D}"/>
              </a:ext>
            </a:extLst>
          </p:cNvPr>
          <p:cNvSpPr>
            <a:spLocks noGrp="1"/>
          </p:cNvSpPr>
          <p:nvPr>
            <p:ph idx="12" hasCustomPrompt="1"/>
          </p:nvPr>
        </p:nvSpPr>
        <p:spPr>
          <a:xfrm>
            <a:off x="1167493" y="2023984"/>
            <a:ext cx="4663440" cy="3332832"/>
          </a:xfrm>
        </p:spPr>
        <p:txBody>
          <a:bodyPr>
            <a:normAutofit/>
          </a:bodyPr>
          <a:lstStyle>
            <a:lvl1pPr marL="530352" indent="-530352">
              <a:spcBef>
                <a:spcPts val="1000"/>
              </a:spcBef>
              <a:buFont typeface="+mj-lt"/>
              <a:buAutoNum type="arabicPeriod"/>
              <a:defRPr sz="2000">
                <a:solidFill>
                  <a:schemeClr val="bg1"/>
                </a:solidFill>
                <a:latin typeface="+mn-lt"/>
              </a:defRPr>
            </a:lvl1pPr>
            <a:lvl2pPr marL="1097280" indent="-530352">
              <a:spcBef>
                <a:spcPts val="1000"/>
              </a:spcBef>
              <a:buFont typeface="+mj-lt"/>
              <a:buAutoNum type="alphaLcPeriod"/>
              <a:defRPr sz="2000">
                <a:solidFill>
                  <a:schemeClr val="bg1"/>
                </a:solidFill>
                <a:latin typeface="+mn-lt"/>
              </a:defRPr>
            </a:lvl2pPr>
            <a:lvl3pPr marL="1645920" indent="-530352">
              <a:spcBef>
                <a:spcPts val="1000"/>
              </a:spcBef>
              <a:buFont typeface="+mj-lt"/>
              <a:buAutoNum type="arabicParenR"/>
              <a:defRPr sz="2000">
                <a:solidFill>
                  <a:schemeClr val="bg1"/>
                </a:solidFill>
                <a:latin typeface="+mn-lt"/>
              </a:defRPr>
            </a:lvl3pPr>
            <a:lvl4pPr marL="1920240" indent="-530352">
              <a:spcBef>
                <a:spcPts val="1000"/>
              </a:spcBef>
              <a:buFont typeface="+mj-lt"/>
              <a:buAutoNum type="alphaLcParenR"/>
              <a:defRPr sz="2000">
                <a:solidFill>
                  <a:schemeClr val="bg1"/>
                </a:solidFill>
                <a:latin typeface="+mn-lt"/>
              </a:defRPr>
            </a:lvl4pPr>
            <a:lvl5pPr marL="2560320" indent="-514350">
              <a:spcBef>
                <a:spcPts val="1000"/>
              </a:spcBef>
              <a:buFont typeface="+mj-lt"/>
              <a:buAutoNum type="romanLcPeriod"/>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9435B7D5-E7F8-1267-8942-3C97BE836B98}"/>
              </a:ext>
            </a:extLst>
          </p:cNvPr>
          <p:cNvSpPr>
            <a:spLocks noGrp="1"/>
          </p:cNvSpPr>
          <p:nvPr>
            <p:ph idx="11"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solidFill>
                  <a:schemeClr val="bg1"/>
                </a:solidFill>
                <a:latin typeface="+mn-lt"/>
              </a:defRPr>
            </a:lvl1pPr>
            <a:lvl2pPr marL="283464" indent="-283464">
              <a:spcBef>
                <a:spcPts val="1000"/>
              </a:spcBef>
              <a:buFont typeface="Arial" panose="020B0604020202020204" pitchFamily="34" charset="0"/>
              <a:buChar char="•"/>
              <a:defRPr sz="2000">
                <a:solidFill>
                  <a:schemeClr val="bg1"/>
                </a:solidFill>
                <a:latin typeface="+mn-lt"/>
              </a:defRPr>
            </a:lvl2pPr>
            <a:lvl3pPr marL="566928" indent="-283464">
              <a:spcBef>
                <a:spcPts val="1000"/>
              </a:spcBef>
              <a:buFont typeface="Arial" panose="020B0604020202020204" pitchFamily="34" charset="0"/>
              <a:buChar char="•"/>
              <a:defRPr sz="2000">
                <a:solidFill>
                  <a:schemeClr val="bg1"/>
                </a:solidFill>
                <a:latin typeface="+mn-lt"/>
              </a:defRPr>
            </a:lvl3pPr>
            <a:lvl4pPr marL="850392" indent="-283464">
              <a:spcBef>
                <a:spcPts val="1000"/>
              </a:spcBef>
              <a:buFont typeface="Arial" panose="020B0604020202020204" pitchFamily="34" charset="0"/>
              <a:buChar char="•"/>
              <a:defRPr sz="2000">
                <a:solidFill>
                  <a:schemeClr val="bg1"/>
                </a:solidFill>
                <a:latin typeface="+mn-lt"/>
              </a:defRPr>
            </a:lvl4pPr>
            <a:lvl5pPr marL="1133856"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20426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Chart ">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 uri="{C183D7F6-B498-43B3-948B-1728B52AA6E4}">
                <adec:decorative xmlns:adec="http://schemas.microsoft.com/office/drawing/2017/decorative" val="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84832"/>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74" r:id="rId4"/>
    <p:sldLayoutId id="2147483671" r:id="rId5"/>
    <p:sldLayoutId id="2147483659" r:id="rId6"/>
    <p:sldLayoutId id="2147483668" r:id="rId7"/>
    <p:sldLayoutId id="2147483669" r:id="rId8"/>
    <p:sldLayoutId id="2147483661" r:id="rId9"/>
    <p:sldLayoutId id="2147483666" r:id="rId10"/>
  </p:sldLayoutIdLst>
  <p:hf sldNum="0" hdr="0" ftr="0" dt="0"/>
  <p:txStyles>
    <p:titleStyle>
      <a:lvl1pPr algn="l"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file:///C:\Users\DHANUSHRI\Downloads\NM_Demo_final.mp4"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94890" y="491705"/>
            <a:ext cx="8997350" cy="4399470"/>
          </a:xfrm>
        </p:spPr>
        <p:txBody>
          <a:bodyPr/>
          <a:lstStyle/>
          <a:p>
            <a:pPr algn="ctr"/>
            <a:r>
              <a:rPr lang="en-US" sz="5000" dirty="0"/>
              <a:t>DHANUSHRI S  (2021506017)</a:t>
            </a:r>
            <a:br>
              <a:rPr lang="en-US" sz="5000" dirty="0"/>
            </a:br>
            <a:r>
              <a:rPr lang="en-US" sz="4000" b="0" dirty="0"/>
              <a:t>BTech Information Technology</a:t>
            </a:r>
            <a:br>
              <a:rPr lang="en-US" sz="4000" b="0" dirty="0"/>
            </a:br>
            <a:r>
              <a:rPr lang="en-US" sz="4000" b="0" dirty="0"/>
              <a:t>Madras Institute of technology</a:t>
            </a:r>
            <a:br>
              <a:rPr lang="en-US" sz="4000" dirty="0"/>
            </a:br>
            <a:br>
              <a:rPr lang="en-US" sz="4000" dirty="0"/>
            </a:br>
            <a:endParaRPr lang="en-US" sz="4000"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EE190-899A-46D2-989D-C4BC6A46F946}"/>
              </a:ext>
            </a:extLst>
          </p:cNvPr>
          <p:cNvSpPr>
            <a:spLocks noGrp="1"/>
          </p:cNvSpPr>
          <p:nvPr>
            <p:ph type="title"/>
          </p:nvPr>
        </p:nvSpPr>
        <p:spPr>
          <a:xfrm>
            <a:off x="543464" y="500332"/>
            <a:ext cx="8928340" cy="957532"/>
          </a:xfrm>
        </p:spPr>
        <p:txBody>
          <a:bodyPr/>
          <a:lstStyle/>
          <a:p>
            <a:r>
              <a:rPr lang="en-US" sz="4000" dirty="0"/>
              <a:t>GAN MODEL:</a:t>
            </a:r>
          </a:p>
        </p:txBody>
      </p:sp>
      <p:sp>
        <p:nvSpPr>
          <p:cNvPr id="3" name="Subtitle 2">
            <a:extLst>
              <a:ext uri="{FF2B5EF4-FFF2-40B4-BE49-F238E27FC236}">
                <a16:creationId xmlns:a16="http://schemas.microsoft.com/office/drawing/2014/main" id="{26BC9DE8-A5CC-4BE1-0DE5-CB15D01A7919}"/>
              </a:ext>
            </a:extLst>
          </p:cNvPr>
          <p:cNvSpPr>
            <a:spLocks noGrp="1"/>
          </p:cNvSpPr>
          <p:nvPr>
            <p:ph type="subTitle" idx="1"/>
          </p:nvPr>
        </p:nvSpPr>
        <p:spPr>
          <a:xfrm>
            <a:off x="1285333" y="1600199"/>
            <a:ext cx="9790983" cy="4610820"/>
          </a:xfrm>
        </p:spPr>
        <p:txBody>
          <a:bodyPr/>
          <a:lstStyle/>
          <a:p>
            <a:pPr algn="l"/>
            <a:endParaRPr lang="en-US" sz="2600" b="1" i="0" dirty="0">
              <a:effectLst/>
              <a:latin typeface="-apple-system"/>
            </a:endParaRPr>
          </a:p>
          <a:p>
            <a:pPr algn="l">
              <a:buFont typeface="+mj-lt"/>
              <a:buAutoNum type="arabicPeriod"/>
            </a:pPr>
            <a:r>
              <a:rPr lang="en-US" sz="2600" b="0" i="0" dirty="0">
                <a:effectLst/>
                <a:latin typeface="-apple-system"/>
              </a:rPr>
              <a:t>Define Generator and Discriminator network architecture</a:t>
            </a:r>
          </a:p>
          <a:p>
            <a:pPr algn="l">
              <a:buFont typeface="+mj-lt"/>
              <a:buAutoNum type="arabicPeriod"/>
            </a:pPr>
            <a:r>
              <a:rPr lang="en-US" sz="2600" b="0" i="0" dirty="0">
                <a:effectLst/>
                <a:latin typeface="-apple-system"/>
              </a:rPr>
              <a:t>Train the Generator model to generate the fake data that can fool Discriminator</a:t>
            </a:r>
          </a:p>
          <a:p>
            <a:pPr algn="l">
              <a:buFont typeface="+mj-lt"/>
              <a:buAutoNum type="arabicPeriod"/>
            </a:pPr>
            <a:r>
              <a:rPr lang="en-US" sz="2600" b="0" i="0" dirty="0">
                <a:effectLst/>
                <a:latin typeface="-apple-system"/>
              </a:rPr>
              <a:t>Train the Discriminator model to distinguish real vs fake data</a:t>
            </a:r>
          </a:p>
          <a:p>
            <a:pPr algn="l">
              <a:buFont typeface="+mj-lt"/>
              <a:buAutoNum type="arabicPeriod"/>
            </a:pPr>
            <a:r>
              <a:rPr lang="en-US" sz="2600" b="0" i="0" dirty="0">
                <a:effectLst/>
                <a:latin typeface="-apple-system"/>
              </a:rPr>
              <a:t>Continue the training for several epochs and save the Generator model</a:t>
            </a:r>
          </a:p>
          <a:p>
            <a:br>
              <a:rPr lang="en-US" sz="2800" dirty="0"/>
            </a:br>
            <a:endParaRPr lang="en-US" sz="2800" dirty="0"/>
          </a:p>
        </p:txBody>
      </p:sp>
    </p:spTree>
    <p:extLst>
      <p:ext uri="{BB962C8B-B14F-4D97-AF65-F5344CB8AC3E}">
        <p14:creationId xmlns:p14="http://schemas.microsoft.com/office/powerpoint/2010/main" val="1879151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02631B87-346B-1145-88DA-A4A522918184}"/>
              </a:ext>
            </a:extLst>
          </p:cNvPr>
          <p:cNvSpPr txBox="1"/>
          <p:nvPr/>
        </p:nvSpPr>
        <p:spPr>
          <a:xfrm>
            <a:off x="1035170" y="398419"/>
            <a:ext cx="3183147" cy="707886"/>
          </a:xfrm>
          <a:prstGeom prst="rect">
            <a:avLst/>
          </a:prstGeom>
          <a:noFill/>
        </p:spPr>
        <p:txBody>
          <a:bodyPr wrap="square" rtlCol="0">
            <a:spAutoFit/>
          </a:bodyPr>
          <a:lstStyle/>
          <a:p>
            <a:r>
              <a:rPr lang="en-IN" sz="4000" b="1" dirty="0"/>
              <a:t>GAN MODEL</a:t>
            </a:r>
          </a:p>
        </p:txBody>
      </p:sp>
      <p:pic>
        <p:nvPicPr>
          <p:cNvPr id="5" name="Content Placeholder 4">
            <a:extLst>
              <a:ext uri="{FF2B5EF4-FFF2-40B4-BE49-F238E27FC236}">
                <a16:creationId xmlns:a16="http://schemas.microsoft.com/office/drawing/2014/main" id="{2FE11141-CAFE-7BDE-14B6-FA0586459C61}"/>
              </a:ext>
            </a:extLst>
          </p:cNvPr>
          <p:cNvPicPr>
            <a:picLocks noGrp="1" noChangeAspect="1"/>
          </p:cNvPicPr>
          <p:nvPr>
            <p:ph idx="10"/>
          </p:nvPr>
        </p:nvPicPr>
        <p:blipFill>
          <a:blip r:embed="rId3"/>
          <a:stretch>
            <a:fillRect/>
          </a:stretch>
        </p:blipFill>
        <p:spPr>
          <a:xfrm>
            <a:off x="914399" y="1106305"/>
            <a:ext cx="10153291" cy="4414601"/>
          </a:xfrm>
        </p:spPr>
      </p:pic>
    </p:spTree>
    <p:extLst>
      <p:ext uri="{BB962C8B-B14F-4D97-AF65-F5344CB8AC3E}">
        <p14:creationId xmlns:p14="http://schemas.microsoft.com/office/powerpoint/2010/main" val="3797194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EE190-899A-46D2-989D-C4BC6A46F946}"/>
              </a:ext>
            </a:extLst>
          </p:cNvPr>
          <p:cNvSpPr>
            <a:spLocks noGrp="1"/>
          </p:cNvSpPr>
          <p:nvPr>
            <p:ph type="title"/>
          </p:nvPr>
        </p:nvSpPr>
        <p:spPr>
          <a:xfrm>
            <a:off x="543464" y="500332"/>
            <a:ext cx="8928340" cy="957532"/>
          </a:xfrm>
        </p:spPr>
        <p:txBody>
          <a:bodyPr/>
          <a:lstStyle/>
          <a:p>
            <a:r>
              <a:rPr lang="en-US" sz="4000" dirty="0"/>
              <a:t>MODEL TRAINING:</a:t>
            </a:r>
          </a:p>
        </p:txBody>
      </p:sp>
      <p:pic>
        <p:nvPicPr>
          <p:cNvPr id="7" name="Picture 6">
            <a:extLst>
              <a:ext uri="{FF2B5EF4-FFF2-40B4-BE49-F238E27FC236}">
                <a16:creationId xmlns:a16="http://schemas.microsoft.com/office/drawing/2014/main" id="{DF3242EF-68BE-0667-5468-C88A1C41B8FA}"/>
              </a:ext>
            </a:extLst>
          </p:cNvPr>
          <p:cNvPicPr>
            <a:picLocks noChangeAspect="1"/>
          </p:cNvPicPr>
          <p:nvPr/>
        </p:nvPicPr>
        <p:blipFill>
          <a:blip r:embed="rId3"/>
          <a:stretch>
            <a:fillRect/>
          </a:stretch>
        </p:blipFill>
        <p:spPr>
          <a:xfrm>
            <a:off x="2113472" y="1639018"/>
            <a:ext cx="7620000" cy="4362091"/>
          </a:xfrm>
          <a:prstGeom prst="rect">
            <a:avLst/>
          </a:prstGeom>
        </p:spPr>
      </p:pic>
    </p:spTree>
    <p:extLst>
      <p:ext uri="{BB962C8B-B14F-4D97-AF65-F5344CB8AC3E}">
        <p14:creationId xmlns:p14="http://schemas.microsoft.com/office/powerpoint/2010/main" val="2508663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EE190-899A-46D2-989D-C4BC6A46F946}"/>
              </a:ext>
            </a:extLst>
          </p:cNvPr>
          <p:cNvSpPr>
            <a:spLocks noGrp="1"/>
          </p:cNvSpPr>
          <p:nvPr>
            <p:ph type="title"/>
          </p:nvPr>
        </p:nvSpPr>
        <p:spPr>
          <a:xfrm>
            <a:off x="543464" y="500332"/>
            <a:ext cx="8928340" cy="957532"/>
          </a:xfrm>
        </p:spPr>
        <p:txBody>
          <a:bodyPr/>
          <a:lstStyle/>
          <a:p>
            <a:r>
              <a:rPr lang="en-US" sz="4000" dirty="0"/>
              <a:t>MODEL PREDICTION:</a:t>
            </a:r>
          </a:p>
        </p:txBody>
      </p:sp>
      <p:pic>
        <p:nvPicPr>
          <p:cNvPr id="4" name="Picture 3">
            <a:extLst>
              <a:ext uri="{FF2B5EF4-FFF2-40B4-BE49-F238E27FC236}">
                <a16:creationId xmlns:a16="http://schemas.microsoft.com/office/drawing/2014/main" id="{82C175DD-723E-09A1-04BA-4C5CC77B2361}"/>
              </a:ext>
            </a:extLst>
          </p:cNvPr>
          <p:cNvPicPr>
            <a:picLocks noChangeAspect="1"/>
          </p:cNvPicPr>
          <p:nvPr/>
        </p:nvPicPr>
        <p:blipFill>
          <a:blip r:embed="rId3"/>
          <a:stretch>
            <a:fillRect/>
          </a:stretch>
        </p:blipFill>
        <p:spPr>
          <a:xfrm>
            <a:off x="2027504" y="1708031"/>
            <a:ext cx="7582322" cy="4433978"/>
          </a:xfrm>
          <a:prstGeom prst="rect">
            <a:avLst/>
          </a:prstGeom>
        </p:spPr>
      </p:pic>
    </p:spTree>
    <p:extLst>
      <p:ext uri="{BB962C8B-B14F-4D97-AF65-F5344CB8AC3E}">
        <p14:creationId xmlns:p14="http://schemas.microsoft.com/office/powerpoint/2010/main" val="3901621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6BC9DE8-A5CC-4BE1-0DE5-CB15D01A7919}"/>
              </a:ext>
            </a:extLst>
          </p:cNvPr>
          <p:cNvSpPr>
            <a:spLocks noGrp="1"/>
          </p:cNvSpPr>
          <p:nvPr>
            <p:ph type="subTitle" idx="1"/>
          </p:nvPr>
        </p:nvSpPr>
        <p:spPr>
          <a:xfrm>
            <a:off x="1138684" y="1815860"/>
            <a:ext cx="9790983" cy="2859658"/>
          </a:xfrm>
        </p:spPr>
        <p:txBody>
          <a:bodyPr/>
          <a:lstStyle/>
          <a:p>
            <a:pPr algn="l"/>
            <a:r>
              <a:rPr lang="en-US" sz="2600" b="1" dirty="0">
                <a:latin typeface="-apple-system"/>
              </a:rPr>
              <a:t>	</a:t>
            </a:r>
            <a:r>
              <a:rPr lang="en-US" sz="2600" b="0" i="0" dirty="0">
                <a:effectLst/>
                <a:latin typeface="Söhne"/>
              </a:rPr>
              <a:t>The result of cartoon generation using CGAN could be an image that resembles a cartoon character with distinct features such as exaggerated facial expressions, vibrant colors, and stylized elements. The generated cartoon may exhibit various characteristics based on the conditioning information provided to the model. For example, if the condition specifies certain attributes like gender, age, or hairstyle, the generated cartoon character may reflect those attributes accordingly.</a:t>
            </a:r>
            <a:br>
              <a:rPr lang="en-US" sz="2800" dirty="0"/>
            </a:br>
            <a:endParaRPr lang="en-US" sz="2800" dirty="0"/>
          </a:p>
        </p:txBody>
      </p:sp>
      <p:sp>
        <p:nvSpPr>
          <p:cNvPr id="4" name="Title 1">
            <a:extLst>
              <a:ext uri="{FF2B5EF4-FFF2-40B4-BE49-F238E27FC236}">
                <a16:creationId xmlns:a16="http://schemas.microsoft.com/office/drawing/2014/main" id="{95BE57D9-560F-134C-ADBE-7EA1266D499C}"/>
              </a:ext>
            </a:extLst>
          </p:cNvPr>
          <p:cNvSpPr txBox="1">
            <a:spLocks/>
          </p:cNvSpPr>
          <p:nvPr/>
        </p:nvSpPr>
        <p:spPr>
          <a:xfrm>
            <a:off x="1032292" y="1177506"/>
            <a:ext cx="2009958" cy="638354"/>
          </a:xfrm>
          <a:prstGeom prst="rect">
            <a:avLst/>
          </a:prstGeom>
        </p:spPr>
        <p:txBody>
          <a:bodyPr vert="horz" lIns="91440" tIns="45720" rIns="91440" bIns="45720" rtlCol="0" anchor="b" anchorCtr="0">
            <a:noAutofit/>
          </a:bodyPr>
          <a:lstStyle>
            <a:lvl1pPr algn="l" defTabSz="914400" rtl="0" eaLnBrk="1" latinLnBrk="0" hangingPunct="1">
              <a:lnSpc>
                <a:spcPct val="80000"/>
              </a:lnSpc>
              <a:spcBef>
                <a:spcPct val="0"/>
              </a:spcBef>
              <a:buNone/>
              <a:defRPr sz="6000" b="1" kern="1200">
                <a:solidFill>
                  <a:schemeClr val="tx1"/>
                </a:solidFill>
                <a:latin typeface="+mj-lt"/>
                <a:ea typeface="+mj-ea"/>
                <a:cs typeface="+mj-cs"/>
              </a:defRPr>
            </a:lvl1pPr>
          </a:lstStyle>
          <a:p>
            <a:r>
              <a:rPr lang="en-US" sz="4000" dirty="0"/>
              <a:t>RESULT:</a:t>
            </a:r>
          </a:p>
        </p:txBody>
      </p:sp>
      <p:sp>
        <p:nvSpPr>
          <p:cNvPr id="10" name="TextBox 9">
            <a:extLst>
              <a:ext uri="{FF2B5EF4-FFF2-40B4-BE49-F238E27FC236}">
                <a16:creationId xmlns:a16="http://schemas.microsoft.com/office/drawing/2014/main" id="{15486DB8-D26B-A072-A7FC-76B4094A31A8}"/>
              </a:ext>
            </a:extLst>
          </p:cNvPr>
          <p:cNvSpPr txBox="1"/>
          <p:nvPr/>
        </p:nvSpPr>
        <p:spPr>
          <a:xfrm>
            <a:off x="1166185" y="4955876"/>
            <a:ext cx="2776087" cy="492443"/>
          </a:xfrm>
          <a:prstGeom prst="rect">
            <a:avLst/>
          </a:prstGeom>
          <a:noFill/>
        </p:spPr>
        <p:txBody>
          <a:bodyPr wrap="square" rtlCol="0">
            <a:spAutoFit/>
          </a:bodyPr>
          <a:lstStyle/>
          <a:p>
            <a:r>
              <a:rPr lang="en-IN" sz="2600" dirty="0">
                <a:hlinkClick r:id="rId3" action="ppaction://hlinkfile"/>
              </a:rPr>
              <a:t>DEMO_LINK</a:t>
            </a:r>
            <a:endParaRPr lang="en-IN" sz="2600" dirty="0"/>
          </a:p>
        </p:txBody>
      </p:sp>
    </p:spTree>
    <p:extLst>
      <p:ext uri="{BB962C8B-B14F-4D97-AF65-F5344CB8AC3E}">
        <p14:creationId xmlns:p14="http://schemas.microsoft.com/office/powerpoint/2010/main" val="27820289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6BC9DE8-A5CC-4BE1-0DE5-CB15D01A7919}"/>
              </a:ext>
            </a:extLst>
          </p:cNvPr>
          <p:cNvSpPr>
            <a:spLocks noGrp="1"/>
          </p:cNvSpPr>
          <p:nvPr>
            <p:ph type="subTitle" idx="1"/>
          </p:nvPr>
        </p:nvSpPr>
        <p:spPr>
          <a:xfrm>
            <a:off x="1138684" y="1815860"/>
            <a:ext cx="9790983" cy="2859658"/>
          </a:xfrm>
        </p:spPr>
        <p:txBody>
          <a:bodyPr/>
          <a:lstStyle/>
          <a:p>
            <a:pPr algn="l"/>
            <a:r>
              <a:rPr lang="en-US" sz="2600" b="1" dirty="0">
                <a:latin typeface="-apple-system"/>
              </a:rPr>
              <a:t>	</a:t>
            </a:r>
            <a:br>
              <a:rPr lang="en-US" sz="2800" dirty="0"/>
            </a:br>
            <a:endParaRPr lang="en-US" sz="2800" dirty="0"/>
          </a:p>
        </p:txBody>
      </p:sp>
      <p:sp>
        <p:nvSpPr>
          <p:cNvPr id="4" name="Title 1">
            <a:extLst>
              <a:ext uri="{FF2B5EF4-FFF2-40B4-BE49-F238E27FC236}">
                <a16:creationId xmlns:a16="http://schemas.microsoft.com/office/drawing/2014/main" id="{95BE57D9-560F-134C-ADBE-7EA1266D499C}"/>
              </a:ext>
            </a:extLst>
          </p:cNvPr>
          <p:cNvSpPr txBox="1">
            <a:spLocks/>
          </p:cNvSpPr>
          <p:nvPr/>
        </p:nvSpPr>
        <p:spPr>
          <a:xfrm>
            <a:off x="1032291" y="409755"/>
            <a:ext cx="4057293" cy="638354"/>
          </a:xfrm>
          <a:prstGeom prst="rect">
            <a:avLst/>
          </a:prstGeom>
        </p:spPr>
        <p:txBody>
          <a:bodyPr vert="horz" lIns="91440" tIns="45720" rIns="91440" bIns="45720" rtlCol="0" anchor="b" anchorCtr="0">
            <a:noAutofit/>
          </a:bodyPr>
          <a:lstStyle>
            <a:lvl1pPr algn="l" defTabSz="914400" rtl="0" eaLnBrk="1" latinLnBrk="0" hangingPunct="1">
              <a:lnSpc>
                <a:spcPct val="80000"/>
              </a:lnSpc>
              <a:spcBef>
                <a:spcPct val="0"/>
              </a:spcBef>
              <a:buNone/>
              <a:defRPr sz="6000" b="1" kern="1200">
                <a:solidFill>
                  <a:schemeClr val="tx1"/>
                </a:solidFill>
                <a:latin typeface="+mj-lt"/>
                <a:ea typeface="+mj-ea"/>
                <a:cs typeface="+mj-cs"/>
              </a:defRPr>
            </a:lvl1pPr>
          </a:lstStyle>
          <a:p>
            <a:r>
              <a:rPr lang="en-US" sz="4000" dirty="0"/>
              <a:t>DEMO VEDIO:</a:t>
            </a:r>
          </a:p>
        </p:txBody>
      </p:sp>
      <p:pic>
        <p:nvPicPr>
          <p:cNvPr id="2" name="4f4c75ba-c764-4fb8-aa7d-407247deb349">
            <a:hlinkClick r:id="" action="ppaction://media"/>
            <a:extLst>
              <a:ext uri="{FF2B5EF4-FFF2-40B4-BE49-F238E27FC236}">
                <a16:creationId xmlns:a16="http://schemas.microsoft.com/office/drawing/2014/main" id="{ED28DF08-2B41-44F0-8EBD-6C3F7EB534C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18249" y="1379013"/>
            <a:ext cx="8212778" cy="4099973"/>
          </a:xfrm>
          <a:prstGeom prst="rect">
            <a:avLst/>
          </a:prstGeom>
        </p:spPr>
      </p:pic>
    </p:spTree>
    <p:extLst>
      <p:ext uri="{BB962C8B-B14F-4D97-AF65-F5344CB8AC3E}">
        <p14:creationId xmlns:p14="http://schemas.microsoft.com/office/powerpoint/2010/main" val="54784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4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B7381699-DB92-ACB7-F4E6-B16667A280A4}"/>
              </a:ext>
            </a:extLst>
          </p:cNvPr>
          <p:cNvSpPr>
            <a:spLocks noGrp="1"/>
          </p:cNvSpPr>
          <p:nvPr>
            <p:ph type="title"/>
          </p:nvPr>
        </p:nvSpPr>
        <p:spPr>
          <a:xfrm>
            <a:off x="1555690" y="-588513"/>
            <a:ext cx="9779000" cy="4849813"/>
          </a:xfrm>
        </p:spPr>
        <p:txBody>
          <a:bodyPr/>
          <a:lstStyle/>
          <a:p>
            <a:pPr algn="ctr"/>
            <a:r>
              <a:rPr lang="en-IN" sz="6000" dirty="0"/>
              <a:t>Generating Cartoon Images using DC-GAN</a:t>
            </a:r>
          </a:p>
        </p:txBody>
      </p:sp>
    </p:spTree>
    <p:extLst>
      <p:ext uri="{BB962C8B-B14F-4D97-AF65-F5344CB8AC3E}">
        <p14:creationId xmlns:p14="http://schemas.microsoft.com/office/powerpoint/2010/main" val="296258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876195" y="388188"/>
            <a:ext cx="3671929" cy="690115"/>
          </a:xfrm>
        </p:spPr>
        <p:txBody>
          <a:bodyPr/>
          <a:lstStyle/>
          <a:p>
            <a:r>
              <a:rPr lang="en-US" dirty="0"/>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876195" y="1266969"/>
            <a:ext cx="4051490" cy="4738512"/>
          </a:xfrm>
        </p:spPr>
        <p:txBody>
          <a:bodyPr vert="horz" lIns="91440" tIns="45720" rIns="91440" bIns="45720" rtlCol="0" anchor="t">
            <a:normAutofit/>
          </a:bodyPr>
          <a:lstStyle/>
          <a:p>
            <a:r>
              <a:rPr lang="en-US" sz="2600" dirty="0"/>
              <a:t>Problem Statement</a:t>
            </a:r>
          </a:p>
          <a:p>
            <a:r>
              <a:rPr lang="en-US" sz="2600" dirty="0"/>
              <a:t>Project Objective</a:t>
            </a:r>
          </a:p>
          <a:p>
            <a:r>
              <a:rPr lang="en-US" sz="2600" dirty="0"/>
              <a:t>End Users</a:t>
            </a:r>
          </a:p>
          <a:p>
            <a:r>
              <a:rPr lang="en-US" sz="2600" dirty="0"/>
              <a:t>DC-GAN</a:t>
            </a:r>
          </a:p>
          <a:p>
            <a:r>
              <a:rPr lang="en-US" sz="2600" dirty="0"/>
              <a:t>GAN Model</a:t>
            </a:r>
          </a:p>
          <a:p>
            <a:r>
              <a:rPr lang="en-US" sz="2600" dirty="0"/>
              <a:t>Model Training</a:t>
            </a:r>
          </a:p>
          <a:p>
            <a:r>
              <a:rPr lang="en-US" sz="2600" dirty="0"/>
              <a:t>Model Prediction</a:t>
            </a:r>
          </a:p>
          <a:p>
            <a:r>
              <a:rPr lang="en-US" sz="2600" dirty="0"/>
              <a:t>Result</a:t>
            </a:r>
          </a:p>
          <a:p>
            <a:r>
              <a:rPr lang="en-US" sz="2600" dirty="0"/>
              <a:t>Demo </a:t>
            </a:r>
            <a:r>
              <a:rPr lang="en-US" sz="2600" dirty="0" err="1"/>
              <a:t>vedio</a:t>
            </a:r>
            <a:endParaRPr lang="en-US" sz="2600" dirty="0"/>
          </a:p>
          <a:p>
            <a:endParaRPr lang="en-US" sz="2600" dirty="0"/>
          </a:p>
        </p:txBody>
      </p:sp>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48DD4-4828-CE87-0C5C-42BE175E8DA5}"/>
              </a:ext>
            </a:extLst>
          </p:cNvPr>
          <p:cNvSpPr>
            <a:spLocks noGrp="1"/>
          </p:cNvSpPr>
          <p:nvPr>
            <p:ph type="title"/>
          </p:nvPr>
        </p:nvSpPr>
        <p:spPr>
          <a:xfrm>
            <a:off x="586595" y="560717"/>
            <a:ext cx="11033185" cy="5771071"/>
          </a:xfrm>
        </p:spPr>
        <p:txBody>
          <a:bodyPr/>
          <a:lstStyle/>
          <a:p>
            <a:r>
              <a:rPr lang="en-US" sz="4000" dirty="0"/>
              <a:t>PROBLEM STATEMENT:</a:t>
            </a:r>
            <a:br>
              <a:rPr lang="en-US" sz="4000" dirty="0"/>
            </a:br>
            <a:r>
              <a:rPr lang="en-US" sz="4000" dirty="0"/>
              <a:t>		</a:t>
            </a:r>
            <a:r>
              <a:rPr lang="en-US" sz="2600" b="0" i="0" dirty="0">
                <a:effectLst/>
                <a:latin typeface="Söhne"/>
              </a:rPr>
              <a:t>Cartoon images have always been a source of fascination and creativity, serving various purposes from entertainment to communication. However, generating high-quality cartoon images with desired attributes manually can be time-consuming and labor-intensive. In this context, the task is to develop a Deep Convolutional Generative Adversarial Network (DC-GAN) model capable of autonomously generating cartoon images with diverse styles and features.</a:t>
            </a:r>
            <a:endParaRPr lang="en-US" sz="2600" dirty="0"/>
          </a:p>
        </p:txBody>
      </p:sp>
    </p:spTree>
    <p:extLst>
      <p:ext uri="{BB962C8B-B14F-4D97-AF65-F5344CB8AC3E}">
        <p14:creationId xmlns:p14="http://schemas.microsoft.com/office/powerpoint/2010/main" val="3662677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EE190-899A-46D2-989D-C4BC6A46F946}"/>
              </a:ext>
            </a:extLst>
          </p:cNvPr>
          <p:cNvSpPr>
            <a:spLocks noGrp="1"/>
          </p:cNvSpPr>
          <p:nvPr>
            <p:ph type="title"/>
          </p:nvPr>
        </p:nvSpPr>
        <p:spPr>
          <a:xfrm>
            <a:off x="543464" y="500332"/>
            <a:ext cx="8928340" cy="957532"/>
          </a:xfrm>
        </p:spPr>
        <p:txBody>
          <a:bodyPr/>
          <a:lstStyle/>
          <a:p>
            <a:r>
              <a:rPr lang="en-US" sz="4000" dirty="0"/>
              <a:t>PROJECT OBJECTIVE:</a:t>
            </a:r>
          </a:p>
        </p:txBody>
      </p:sp>
      <p:sp>
        <p:nvSpPr>
          <p:cNvPr id="3" name="Subtitle 2">
            <a:extLst>
              <a:ext uri="{FF2B5EF4-FFF2-40B4-BE49-F238E27FC236}">
                <a16:creationId xmlns:a16="http://schemas.microsoft.com/office/drawing/2014/main" id="{26BC9DE8-A5CC-4BE1-0DE5-CB15D01A7919}"/>
              </a:ext>
            </a:extLst>
          </p:cNvPr>
          <p:cNvSpPr>
            <a:spLocks noGrp="1"/>
          </p:cNvSpPr>
          <p:nvPr>
            <p:ph type="subTitle" idx="1"/>
          </p:nvPr>
        </p:nvSpPr>
        <p:spPr>
          <a:xfrm>
            <a:off x="1285333" y="1600199"/>
            <a:ext cx="9790983" cy="4610820"/>
          </a:xfrm>
        </p:spPr>
        <p:txBody>
          <a:bodyPr/>
          <a:lstStyle/>
          <a:p>
            <a:pPr algn="l"/>
            <a:r>
              <a:rPr lang="en-US" sz="2600" b="0" i="0" dirty="0">
                <a:effectLst/>
                <a:latin typeface="Söhne"/>
              </a:rPr>
              <a:t>The primary objective of this project is to train a DC-GAN model to generate realistic cartoon images that mimic the style and characteristics of the input dataset. The key objectives include:</a:t>
            </a:r>
          </a:p>
          <a:p>
            <a:pPr algn="l">
              <a:buFont typeface="+mj-lt"/>
              <a:buAutoNum type="arabicPeriod"/>
            </a:pPr>
            <a:r>
              <a:rPr lang="en-US" sz="2600" b="0" i="0" dirty="0">
                <a:effectLst/>
                <a:latin typeface="Söhne"/>
              </a:rPr>
              <a:t>Develop a robust DC-GAN architecture: Design and implement a generator and discriminator network architecture adhering to the principles of DCGAN, including </a:t>
            </a:r>
            <a:r>
              <a:rPr lang="en-US" sz="2600" b="0" i="0" dirty="0" err="1">
                <a:effectLst/>
                <a:latin typeface="Söhne"/>
              </a:rPr>
              <a:t>strided</a:t>
            </a:r>
            <a:r>
              <a:rPr lang="en-US" sz="2600" b="0" i="0" dirty="0">
                <a:effectLst/>
                <a:latin typeface="Söhne"/>
              </a:rPr>
              <a:t> convolutions, batch normalization, and appropriate activation functions.</a:t>
            </a:r>
          </a:p>
          <a:p>
            <a:pPr algn="l">
              <a:buFont typeface="+mj-lt"/>
              <a:buAutoNum type="arabicPeriod"/>
            </a:pPr>
            <a:r>
              <a:rPr lang="en-US" sz="2600" b="0" i="0" dirty="0">
                <a:effectLst/>
                <a:latin typeface="Söhne"/>
              </a:rPr>
              <a:t>Dataset Preparation: Preprocess and curate a dataset of 2D cartoon avatar images to serve as the training data for the DC-GAN model.</a:t>
            </a:r>
          </a:p>
          <a:p>
            <a:endParaRPr lang="en-US" dirty="0"/>
          </a:p>
        </p:txBody>
      </p:sp>
    </p:spTree>
    <p:extLst>
      <p:ext uri="{BB962C8B-B14F-4D97-AF65-F5344CB8AC3E}">
        <p14:creationId xmlns:p14="http://schemas.microsoft.com/office/powerpoint/2010/main" val="779750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5C0F90-7BD2-87BE-2FA1-25CA6769244E}"/>
              </a:ext>
            </a:extLst>
          </p:cNvPr>
          <p:cNvSpPr>
            <a:spLocks noGrp="1"/>
          </p:cNvSpPr>
          <p:nvPr>
            <p:ph type="subTitle" idx="1"/>
          </p:nvPr>
        </p:nvSpPr>
        <p:spPr>
          <a:xfrm>
            <a:off x="707366" y="155275"/>
            <a:ext cx="10356872" cy="6081623"/>
          </a:xfrm>
        </p:spPr>
        <p:txBody>
          <a:bodyPr/>
          <a:lstStyle/>
          <a:p>
            <a:pPr algn="l"/>
            <a:r>
              <a:rPr lang="en-US" b="0" i="0" dirty="0">
                <a:solidFill>
                  <a:srgbClr val="ECECEC"/>
                </a:solidFill>
                <a:effectLst/>
                <a:latin typeface="Söhne"/>
              </a:rPr>
              <a:t>.</a:t>
            </a:r>
          </a:p>
          <a:p>
            <a:pPr algn="l"/>
            <a:r>
              <a:rPr lang="en-US" sz="2600" dirty="0">
                <a:latin typeface="Söhne"/>
              </a:rPr>
              <a:t>3.T</a:t>
            </a:r>
            <a:r>
              <a:rPr lang="en-US" sz="2600" b="0" i="0" dirty="0">
                <a:effectLst/>
                <a:latin typeface="Söhne"/>
              </a:rPr>
              <a:t>raining the Generator and Discriminator: Train the generator to produce synthetic cartoon images that are indistinguishable from real ones, while simultaneously training the discriminator to accurately distinguish between real and generated images.</a:t>
            </a:r>
          </a:p>
          <a:p>
            <a:pPr algn="l"/>
            <a:r>
              <a:rPr lang="en-US" sz="2600" b="0" i="0" dirty="0">
                <a:effectLst/>
                <a:latin typeface="Söhne"/>
              </a:rPr>
              <a:t>4.Model Deployment: Deploy the trained DC-GAN model to generate cartoon images on-demand, facilitating easy access and utilization by end-users.</a:t>
            </a:r>
          </a:p>
          <a:p>
            <a:pPr algn="l"/>
            <a:r>
              <a:rPr lang="en-US" sz="2600" b="0" i="0" dirty="0">
                <a:effectLst/>
                <a:latin typeface="Söhne"/>
              </a:rPr>
              <a:t>5.Fine-tuning and Optimization: Experiment with different hyperparameters, network architectures, and training strategies to optimize the performance of the DC-GAN model.</a:t>
            </a:r>
          </a:p>
          <a:p>
            <a:pPr algn="l"/>
            <a:r>
              <a:rPr lang="en-US" sz="2600" b="0" i="0" dirty="0">
                <a:effectLst/>
                <a:latin typeface="Söhne"/>
              </a:rPr>
              <a:t>6.Model Deployment: Deploy the trained DC-GAN model to generate cartoon images on-demand, facilitating easy access and utilization by end-users.</a:t>
            </a:r>
          </a:p>
          <a:p>
            <a:pPr algn="l"/>
            <a:endParaRPr lang="en-US" sz="2800" b="0" i="0" dirty="0">
              <a:effectLst/>
              <a:latin typeface="Söhne"/>
            </a:endParaRPr>
          </a:p>
          <a:p>
            <a:pPr algn="l"/>
            <a:endParaRPr lang="en-US" sz="2800" b="0" i="0" dirty="0">
              <a:effectLst/>
              <a:latin typeface="Söhne"/>
            </a:endParaRPr>
          </a:p>
          <a:p>
            <a:endParaRPr lang="en-IN" dirty="0"/>
          </a:p>
        </p:txBody>
      </p:sp>
    </p:spTree>
    <p:extLst>
      <p:ext uri="{BB962C8B-B14F-4D97-AF65-F5344CB8AC3E}">
        <p14:creationId xmlns:p14="http://schemas.microsoft.com/office/powerpoint/2010/main" val="2303523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5C0F90-7BD2-87BE-2FA1-25CA6769244E}"/>
              </a:ext>
            </a:extLst>
          </p:cNvPr>
          <p:cNvSpPr>
            <a:spLocks noGrp="1"/>
          </p:cNvSpPr>
          <p:nvPr>
            <p:ph type="subTitle" idx="1"/>
          </p:nvPr>
        </p:nvSpPr>
        <p:spPr>
          <a:xfrm>
            <a:off x="707366" y="1"/>
            <a:ext cx="10356872" cy="6236898"/>
          </a:xfrm>
        </p:spPr>
        <p:txBody>
          <a:bodyPr/>
          <a:lstStyle/>
          <a:p>
            <a:pPr algn="l"/>
            <a:r>
              <a:rPr lang="en-US" b="0" i="0" dirty="0">
                <a:solidFill>
                  <a:srgbClr val="ECECEC"/>
                </a:solidFill>
                <a:effectLst/>
                <a:latin typeface="Söhne"/>
              </a:rPr>
              <a:t>.</a:t>
            </a:r>
          </a:p>
          <a:p>
            <a:pPr algn="l"/>
            <a:r>
              <a:rPr lang="en-US" sz="4000" b="1" dirty="0"/>
              <a:t>END USERS:</a:t>
            </a:r>
            <a:br>
              <a:rPr lang="en-US" sz="4000" dirty="0"/>
            </a:br>
            <a:r>
              <a:rPr lang="en-US" sz="2800" dirty="0"/>
              <a:t>	</a:t>
            </a:r>
            <a:r>
              <a:rPr lang="en-US" sz="2600" b="1" i="0" dirty="0">
                <a:effectLst/>
                <a:latin typeface="Söhne"/>
              </a:rPr>
              <a:t>Artists and Illustrators</a:t>
            </a:r>
            <a:r>
              <a:rPr lang="en-US" sz="2600" b="0" i="0" dirty="0">
                <a:effectLst/>
                <a:latin typeface="Söhne"/>
              </a:rPr>
              <a:t>: Professionals seeking inspiration or reference for creative projects.</a:t>
            </a:r>
            <a:br>
              <a:rPr lang="en-US" sz="2600" b="0" i="0" dirty="0">
                <a:effectLst/>
                <a:latin typeface="Söhne"/>
              </a:rPr>
            </a:br>
            <a:r>
              <a:rPr lang="en-US" sz="2600" b="0" i="0" dirty="0">
                <a:effectLst/>
                <a:latin typeface="Söhne"/>
              </a:rPr>
              <a:t>	</a:t>
            </a:r>
            <a:r>
              <a:rPr lang="en-US" sz="2600" b="1" i="0" dirty="0">
                <a:effectLst/>
                <a:latin typeface="Söhne"/>
              </a:rPr>
              <a:t>Content Creators</a:t>
            </a:r>
            <a:r>
              <a:rPr lang="en-US" sz="2600" b="0" i="0" dirty="0">
                <a:effectLst/>
                <a:latin typeface="Söhne"/>
              </a:rPr>
              <a:t>: Studios, game developers, filmmakers, and influencers enhancing their content with cartoon images.</a:t>
            </a:r>
            <a:br>
              <a:rPr lang="en-US" sz="2600" b="0" i="0" dirty="0">
                <a:effectLst/>
                <a:latin typeface="Söhne"/>
              </a:rPr>
            </a:br>
            <a:r>
              <a:rPr lang="en-US" sz="2600" b="0" i="0" dirty="0">
                <a:effectLst/>
                <a:latin typeface="Söhne"/>
              </a:rPr>
              <a:t>	</a:t>
            </a:r>
            <a:r>
              <a:rPr lang="en-US" sz="2600" b="1" i="0" dirty="0">
                <a:effectLst/>
                <a:latin typeface="Söhne"/>
              </a:rPr>
              <a:t>Avatar and Profile Platforms</a:t>
            </a:r>
            <a:r>
              <a:rPr lang="en-US" sz="2600" b="0" i="0" dirty="0">
                <a:effectLst/>
                <a:latin typeface="Söhne"/>
              </a:rPr>
              <a:t>: Websites and apps offering avatar customization services.</a:t>
            </a:r>
            <a:br>
              <a:rPr lang="en-US" sz="2600" b="0" i="0" dirty="0">
                <a:effectLst/>
                <a:latin typeface="Söhne"/>
              </a:rPr>
            </a:br>
            <a:r>
              <a:rPr lang="en-US" sz="2600" b="0" i="0" dirty="0">
                <a:effectLst/>
                <a:latin typeface="Söhne"/>
              </a:rPr>
              <a:t>	</a:t>
            </a:r>
            <a:r>
              <a:rPr lang="en-US" sz="2600" b="1" i="0" dirty="0">
                <a:effectLst/>
                <a:latin typeface="Söhne"/>
              </a:rPr>
              <a:t>Educational Institutions</a:t>
            </a:r>
            <a:r>
              <a:rPr lang="en-US" sz="2600" b="0" i="0" dirty="0">
                <a:effectLst/>
                <a:latin typeface="Söhne"/>
              </a:rPr>
              <a:t>: Schools using cartoon images for teaching digital art and animation.</a:t>
            </a:r>
            <a:br>
              <a:rPr lang="en-US" sz="2600" b="0" i="0" dirty="0">
                <a:effectLst/>
                <a:latin typeface="Söhne"/>
              </a:rPr>
            </a:br>
            <a:r>
              <a:rPr lang="en-US" sz="2600" b="0" i="0" dirty="0">
                <a:effectLst/>
                <a:latin typeface="Söhne"/>
              </a:rPr>
              <a:t>	</a:t>
            </a:r>
            <a:r>
              <a:rPr lang="en-US" sz="2600" b="1" i="0" dirty="0">
                <a:effectLst/>
                <a:latin typeface="Söhne"/>
              </a:rPr>
              <a:t>VR/AR Developers</a:t>
            </a:r>
            <a:r>
              <a:rPr lang="en-US" sz="2600" b="0" i="0" dirty="0">
                <a:effectLst/>
                <a:latin typeface="Söhne"/>
              </a:rPr>
              <a:t>: Incorporating cartoon images into virtual and augmented reality experiences.</a:t>
            </a:r>
            <a:br>
              <a:rPr lang="en-US" sz="2600" b="0" i="0" dirty="0">
                <a:effectLst/>
                <a:latin typeface="Söhne"/>
              </a:rPr>
            </a:br>
            <a:r>
              <a:rPr lang="en-US" sz="2600" b="0" i="0" dirty="0">
                <a:effectLst/>
                <a:latin typeface="Söhne"/>
              </a:rPr>
              <a:t>	</a:t>
            </a:r>
            <a:r>
              <a:rPr lang="en-US" sz="2600" b="1" i="0" dirty="0">
                <a:effectLst/>
                <a:latin typeface="Söhne"/>
              </a:rPr>
              <a:t>Mobile App Developers</a:t>
            </a:r>
            <a:r>
              <a:rPr lang="en-US" sz="2600" b="0" i="0" dirty="0">
                <a:effectLst/>
                <a:latin typeface="Söhne"/>
              </a:rPr>
              <a:t>: Integrating cartoon images into chat, gaming, and entertainment apps.</a:t>
            </a:r>
            <a:br>
              <a:rPr lang="en-US" sz="2600" b="0" i="0" dirty="0">
                <a:effectLst/>
                <a:latin typeface="Söhne"/>
              </a:rPr>
            </a:br>
            <a:r>
              <a:rPr lang="en-US" sz="2600" b="0" i="0" dirty="0">
                <a:effectLst/>
                <a:latin typeface="Söhne"/>
              </a:rPr>
              <a:t>	</a:t>
            </a:r>
            <a:r>
              <a:rPr lang="en-US" sz="2600" b="1" i="0" dirty="0">
                <a:effectLst/>
                <a:latin typeface="Söhne"/>
              </a:rPr>
              <a:t>General Users</a:t>
            </a:r>
            <a:r>
              <a:rPr lang="en-US" sz="2600" b="0" i="0" dirty="0">
                <a:effectLst/>
                <a:latin typeface="Söhne"/>
              </a:rPr>
              <a:t>: Individuals creating personalized avatars or enjoying cartoon imagery for entertainment.</a:t>
            </a:r>
            <a:endParaRPr lang="en-US" sz="2800" b="0" i="0" dirty="0">
              <a:effectLst/>
              <a:latin typeface="Söhne"/>
            </a:endParaRPr>
          </a:p>
          <a:p>
            <a:pPr algn="l"/>
            <a:endParaRPr lang="en-US" sz="2800" b="0" i="0" dirty="0">
              <a:effectLst/>
              <a:latin typeface="Söhne"/>
            </a:endParaRPr>
          </a:p>
          <a:p>
            <a:endParaRPr lang="en-IN" dirty="0"/>
          </a:p>
        </p:txBody>
      </p:sp>
    </p:spTree>
    <p:extLst>
      <p:ext uri="{BB962C8B-B14F-4D97-AF65-F5344CB8AC3E}">
        <p14:creationId xmlns:p14="http://schemas.microsoft.com/office/powerpoint/2010/main" val="2571350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EE190-899A-46D2-989D-C4BC6A46F946}"/>
              </a:ext>
            </a:extLst>
          </p:cNvPr>
          <p:cNvSpPr>
            <a:spLocks noGrp="1"/>
          </p:cNvSpPr>
          <p:nvPr>
            <p:ph type="title"/>
          </p:nvPr>
        </p:nvSpPr>
        <p:spPr>
          <a:xfrm>
            <a:off x="543464" y="500332"/>
            <a:ext cx="8928340" cy="957532"/>
          </a:xfrm>
        </p:spPr>
        <p:txBody>
          <a:bodyPr/>
          <a:lstStyle/>
          <a:p>
            <a:r>
              <a:rPr lang="en-US" sz="4000" dirty="0"/>
              <a:t>DC-GAN:</a:t>
            </a:r>
          </a:p>
        </p:txBody>
      </p:sp>
      <p:sp>
        <p:nvSpPr>
          <p:cNvPr id="3" name="Subtitle 2">
            <a:extLst>
              <a:ext uri="{FF2B5EF4-FFF2-40B4-BE49-F238E27FC236}">
                <a16:creationId xmlns:a16="http://schemas.microsoft.com/office/drawing/2014/main" id="{26BC9DE8-A5CC-4BE1-0DE5-CB15D01A7919}"/>
              </a:ext>
            </a:extLst>
          </p:cNvPr>
          <p:cNvSpPr>
            <a:spLocks noGrp="1"/>
          </p:cNvSpPr>
          <p:nvPr>
            <p:ph type="subTitle" idx="1"/>
          </p:nvPr>
        </p:nvSpPr>
        <p:spPr>
          <a:xfrm>
            <a:off x="1285333" y="1600199"/>
            <a:ext cx="9790983" cy="4610820"/>
          </a:xfrm>
        </p:spPr>
        <p:txBody>
          <a:bodyPr/>
          <a:lstStyle/>
          <a:p>
            <a:pPr algn="l"/>
            <a:r>
              <a:rPr lang="en-US" sz="2600" b="0" i="0" dirty="0">
                <a:effectLst/>
                <a:latin typeface="-apple-system"/>
              </a:rPr>
              <a:t>Deep Convolutional GAN is a generative adversarial network architecture. It uses a couple of guidelines, in particular:</a:t>
            </a:r>
          </a:p>
          <a:p>
            <a:pPr algn="l">
              <a:buFont typeface="Arial" panose="020B0604020202020204" pitchFamily="34" charset="0"/>
              <a:buChar char="•"/>
            </a:pPr>
            <a:r>
              <a:rPr lang="en-US" sz="2600" b="0" i="0" dirty="0">
                <a:effectLst/>
                <a:latin typeface="-apple-system"/>
              </a:rPr>
              <a:t>Replacing any pooling layers with </a:t>
            </a:r>
            <a:r>
              <a:rPr lang="en-US" sz="2600" b="0" i="0" dirty="0" err="1">
                <a:effectLst/>
                <a:latin typeface="-apple-system"/>
              </a:rPr>
              <a:t>strided</a:t>
            </a:r>
            <a:r>
              <a:rPr lang="en-US" sz="2600" b="0" i="0" dirty="0">
                <a:effectLst/>
                <a:latin typeface="-apple-system"/>
              </a:rPr>
              <a:t> convolutions (discriminator) and fractional-</a:t>
            </a:r>
            <a:r>
              <a:rPr lang="en-US" sz="2600" b="0" i="0" dirty="0" err="1">
                <a:effectLst/>
                <a:latin typeface="-apple-system"/>
              </a:rPr>
              <a:t>strided</a:t>
            </a:r>
            <a:r>
              <a:rPr lang="en-US" sz="2600" b="0" i="0" dirty="0">
                <a:effectLst/>
                <a:latin typeface="-apple-system"/>
              </a:rPr>
              <a:t> convolutions (generator).</a:t>
            </a:r>
          </a:p>
          <a:p>
            <a:pPr algn="l">
              <a:buFont typeface="Arial" panose="020B0604020202020204" pitchFamily="34" charset="0"/>
              <a:buChar char="•"/>
            </a:pPr>
            <a:r>
              <a:rPr lang="en-US" sz="2600" b="0" i="0" dirty="0">
                <a:effectLst/>
                <a:latin typeface="-apple-system"/>
              </a:rPr>
              <a:t>Using </a:t>
            </a:r>
            <a:r>
              <a:rPr lang="en-US" sz="2600" b="0" i="0" dirty="0" err="1">
                <a:effectLst/>
                <a:latin typeface="-apple-system"/>
              </a:rPr>
              <a:t>batchnorm</a:t>
            </a:r>
            <a:r>
              <a:rPr lang="en-US" sz="2600" b="0" i="0" dirty="0">
                <a:effectLst/>
                <a:latin typeface="-apple-system"/>
              </a:rPr>
              <a:t> in both the generator and the discriminator.</a:t>
            </a:r>
          </a:p>
          <a:p>
            <a:pPr algn="l">
              <a:buFont typeface="Arial" panose="020B0604020202020204" pitchFamily="34" charset="0"/>
              <a:buChar char="•"/>
            </a:pPr>
            <a:r>
              <a:rPr lang="en-US" sz="2600" b="0" i="0" dirty="0">
                <a:effectLst/>
                <a:latin typeface="-apple-system"/>
              </a:rPr>
              <a:t>Removing fully connected hidden layers for deeper architectures.</a:t>
            </a:r>
          </a:p>
          <a:p>
            <a:pPr algn="l">
              <a:buFont typeface="Arial" panose="020B0604020202020204" pitchFamily="34" charset="0"/>
              <a:buChar char="•"/>
            </a:pPr>
            <a:r>
              <a:rPr lang="en-US" sz="2600" b="0" i="0" dirty="0">
                <a:effectLst/>
                <a:latin typeface="-apple-system"/>
              </a:rPr>
              <a:t>Using </a:t>
            </a:r>
            <a:r>
              <a:rPr lang="en-US" sz="2600" b="0" i="0" dirty="0" err="1">
                <a:effectLst/>
                <a:latin typeface="-apple-system"/>
              </a:rPr>
              <a:t>ReLU</a:t>
            </a:r>
            <a:r>
              <a:rPr lang="en-US" sz="2600" b="0" i="0" dirty="0">
                <a:effectLst/>
                <a:latin typeface="-apple-system"/>
              </a:rPr>
              <a:t> activation in generator for all layers except for the output, which uses tanh.</a:t>
            </a:r>
          </a:p>
          <a:p>
            <a:pPr algn="l">
              <a:buFont typeface="Arial" panose="020B0604020202020204" pitchFamily="34" charset="0"/>
              <a:buChar char="•"/>
            </a:pPr>
            <a:r>
              <a:rPr lang="en-US" sz="2600" b="0" i="0" dirty="0">
                <a:effectLst/>
                <a:latin typeface="-apple-system"/>
              </a:rPr>
              <a:t>Using </a:t>
            </a:r>
            <a:r>
              <a:rPr lang="en-US" sz="2600" b="0" i="0" dirty="0" err="1">
                <a:effectLst/>
                <a:latin typeface="-apple-system"/>
              </a:rPr>
              <a:t>LeakyReLU</a:t>
            </a:r>
            <a:r>
              <a:rPr lang="en-US" sz="2600" b="0" i="0" dirty="0">
                <a:effectLst/>
                <a:latin typeface="-apple-system"/>
              </a:rPr>
              <a:t> activation in the discriminator for all layer.</a:t>
            </a:r>
          </a:p>
          <a:p>
            <a:endParaRPr lang="en-US" dirty="0"/>
          </a:p>
        </p:txBody>
      </p:sp>
    </p:spTree>
    <p:extLst>
      <p:ext uri="{BB962C8B-B14F-4D97-AF65-F5344CB8AC3E}">
        <p14:creationId xmlns:p14="http://schemas.microsoft.com/office/powerpoint/2010/main" val="2424923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a:extLst>
              <a:ext uri="{FF2B5EF4-FFF2-40B4-BE49-F238E27FC236}">
                <a16:creationId xmlns:a16="http://schemas.microsoft.com/office/drawing/2014/main" id="{47D7A818-A7DF-5B7A-79EB-AF8896AF9EEE}"/>
              </a:ext>
            </a:extLst>
          </p:cNvPr>
          <p:cNvPicPr>
            <a:picLocks noGrp="1" noChangeAspect="1"/>
          </p:cNvPicPr>
          <p:nvPr>
            <p:ph idx="10"/>
          </p:nvPr>
        </p:nvPicPr>
        <p:blipFill>
          <a:blip r:embed="rId3"/>
          <a:stretch>
            <a:fillRect/>
          </a:stretch>
        </p:blipFill>
        <p:spPr>
          <a:xfrm>
            <a:off x="1095555" y="881498"/>
            <a:ext cx="9351034" cy="4622155"/>
          </a:xfrm>
        </p:spPr>
      </p:pic>
      <p:sp>
        <p:nvSpPr>
          <p:cNvPr id="13" name="TextBox 12">
            <a:extLst>
              <a:ext uri="{FF2B5EF4-FFF2-40B4-BE49-F238E27FC236}">
                <a16:creationId xmlns:a16="http://schemas.microsoft.com/office/drawing/2014/main" id="{02631B87-346B-1145-88DA-A4A522918184}"/>
              </a:ext>
            </a:extLst>
          </p:cNvPr>
          <p:cNvSpPr txBox="1"/>
          <p:nvPr/>
        </p:nvSpPr>
        <p:spPr>
          <a:xfrm>
            <a:off x="1440611" y="881498"/>
            <a:ext cx="2889849" cy="707886"/>
          </a:xfrm>
          <a:prstGeom prst="rect">
            <a:avLst/>
          </a:prstGeom>
          <a:noFill/>
        </p:spPr>
        <p:txBody>
          <a:bodyPr wrap="square" rtlCol="0">
            <a:spAutoFit/>
          </a:bodyPr>
          <a:lstStyle/>
          <a:p>
            <a:r>
              <a:rPr lang="en-IN" sz="4000" b="1" dirty="0"/>
              <a:t>DC-GAN:</a:t>
            </a:r>
          </a:p>
        </p:txBody>
      </p:sp>
    </p:spTree>
    <p:extLst>
      <p:ext uri="{BB962C8B-B14F-4D97-AF65-F5344CB8AC3E}">
        <p14:creationId xmlns:p14="http://schemas.microsoft.com/office/powerpoint/2010/main" val="1265939620"/>
      </p:ext>
    </p:extLst>
  </p:cSld>
  <p:clrMapOvr>
    <a:masterClrMapping/>
  </p:clrMapOvr>
</p:sld>
</file>

<file path=ppt/theme/theme1.xml><?xml version="1.0" encoding="utf-8"?>
<a:theme xmlns:a="http://schemas.openxmlformats.org/drawingml/2006/main" name="Custom">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45331398_Win32_SL_V13" id="{C59E605D-C281-4A06-BDA0-E97A35AC3AA8}" vid="{25D1D206-DA25-4050-926A-BD6D3A1B506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E98C35-9ECE-4425-BCBA-00E118C705C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5A8381C-73EB-48EA-B45F-7B7C8C7DF409}">
  <ds:schemaRefs>
    <ds:schemaRef ds:uri="http://schemas.microsoft.com/sharepoint/v3/contenttype/forms"/>
  </ds:schemaRefs>
</ds:datastoreItem>
</file>

<file path=customXml/itemProps3.xml><?xml version="1.0" encoding="utf-8"?>
<ds:datastoreItem xmlns:ds="http://schemas.openxmlformats.org/officeDocument/2006/customXml" ds:itemID="{5AA6A711-2C3F-4EC0-B88B-62D74085117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Universal presentation</Template>
  <TotalTime>128</TotalTime>
  <Words>677</Words>
  <Application>Microsoft Office PowerPoint</Application>
  <PresentationFormat>Widescreen</PresentationFormat>
  <Paragraphs>60</Paragraphs>
  <Slides>15</Slides>
  <Notes>12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-apple-system</vt:lpstr>
      <vt:lpstr>Arial</vt:lpstr>
      <vt:lpstr>Calibri</vt:lpstr>
      <vt:lpstr>Söhne</vt:lpstr>
      <vt:lpstr>Tenorite</vt:lpstr>
      <vt:lpstr>Custom</vt:lpstr>
      <vt:lpstr>DHANUSHRI S  (2021506017) BTech Information Technology Madras Institute of technology  </vt:lpstr>
      <vt:lpstr>Generating Cartoon Images using DC-GAN</vt:lpstr>
      <vt:lpstr>Agenda</vt:lpstr>
      <vt:lpstr>PROBLEM STATEMENT:   Cartoon images have always been a source of fascination and creativity, serving various purposes from entertainment to communication. However, generating high-quality cartoon images with desired attributes manually can be time-consuming and labor-intensive. In this context, the task is to develop a Deep Convolutional Generative Adversarial Network (DC-GAN) model capable of autonomously generating cartoon images with diverse styles and features.</vt:lpstr>
      <vt:lpstr>PROJECT OBJECTIVE:</vt:lpstr>
      <vt:lpstr>PowerPoint Presentation</vt:lpstr>
      <vt:lpstr>PowerPoint Presentation</vt:lpstr>
      <vt:lpstr>DC-GAN:</vt:lpstr>
      <vt:lpstr>PowerPoint Presentation</vt:lpstr>
      <vt:lpstr>GAN MODEL:</vt:lpstr>
      <vt:lpstr>PowerPoint Presentation</vt:lpstr>
      <vt:lpstr>MODEL TRAINING:</vt:lpstr>
      <vt:lpstr>MODEL PREDICTION: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DHANUSHRI S  (2021506017) BTech Information Technology Madras Institute of technology</dc:title>
  <dc:creator>DHANUSHRI S</dc:creator>
  <cp:lastModifiedBy>DHANUSHRI S</cp:lastModifiedBy>
  <cp:revision>4</cp:revision>
  <dcterms:created xsi:type="dcterms:W3CDTF">2024-04-04T16:47:38Z</dcterms:created>
  <dcterms:modified xsi:type="dcterms:W3CDTF">2024-04-04T18:56:17Z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